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Oswald Regular"/>
      <p:regular r:id="rId22"/>
      <p:bold r:id="rId23"/>
    </p:embeddedFont>
    <p:embeddedFont>
      <p:font typeface="Fjalla One"/>
      <p:regular r:id="rId24"/>
    </p:embeddedFont>
    <p:embeddedFont>
      <p:font typeface="Montserrat Light"/>
      <p:regular r:id="rId25"/>
      <p:bold r:id="rId26"/>
      <p:italic r:id="rId27"/>
      <p:boldItalic r:id="rId28"/>
    </p:embeddedFont>
    <p:embeddedFont>
      <p:font typeface="Oswald"/>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OswaldRegular-regular.fntdata"/><Relationship Id="rId21" Type="http://schemas.openxmlformats.org/officeDocument/2006/relationships/slide" Target="slides/slide16.xml"/><Relationship Id="rId24" Type="http://schemas.openxmlformats.org/officeDocument/2006/relationships/font" Target="fonts/FjallaOne-regular.fntdata"/><Relationship Id="rId23" Type="http://schemas.openxmlformats.org/officeDocument/2006/relationships/font" Target="fonts/OswaldRegular-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Light-bold.fntdata"/><Relationship Id="rId25" Type="http://schemas.openxmlformats.org/officeDocument/2006/relationships/font" Target="fonts/MontserratLight-regular.fntdata"/><Relationship Id="rId28" Type="http://schemas.openxmlformats.org/officeDocument/2006/relationships/font" Target="fonts/MontserratLight-boldItalic.fntdata"/><Relationship Id="rId27" Type="http://schemas.openxmlformats.org/officeDocument/2006/relationships/font" Target="fonts/MontserratLight-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Oswald-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1b2fc73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1b2fc73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1b2fc73b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1b2fc73b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1b2fc73b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1b2fc73b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1b2fc73b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1b2fc73b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1b2fc73b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1b2fc73b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71b2fc73b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71b2fc73b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1b5b936a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1b5b936a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71b5b67cd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1b5b67cd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A minimap is a small representation of the map located in a part of the screen which may help the player get oriented in the game world.</a:t>
            </a:r>
            <a:endParaRPr/>
          </a:p>
          <a:p>
            <a:pPr indent="0" lvl="0" marL="0" rtl="0" algn="l">
              <a:spcBef>
                <a:spcPts val="0"/>
              </a:spcBef>
              <a:spcAft>
                <a:spcPts val="0"/>
              </a:spcAft>
              <a:buNone/>
            </a:pPr>
            <a:r>
              <a:rPr lang="ca"/>
              <a:t>It might show the position of important elements of the world, allies or enemies using icons or show the path to an objective.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71b5b67cd8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1b5b67cd8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The minimap has created controversy between game devs and players for various reasons, the main ones are:</a:t>
            </a:r>
            <a:endParaRPr/>
          </a:p>
          <a:p>
            <a:pPr indent="0" lvl="0" marL="0" rtl="0" algn="l">
              <a:spcBef>
                <a:spcPts val="0"/>
              </a:spcBef>
              <a:spcAft>
                <a:spcPts val="0"/>
              </a:spcAft>
              <a:buNone/>
            </a:pPr>
            <a:r>
              <a:rPr lang="ca"/>
              <a:t>Inmersion: The minimap along with other UI elements can break the player’s </a:t>
            </a:r>
            <a:r>
              <a:rPr lang="ca"/>
              <a:t>immersion</a:t>
            </a:r>
            <a:r>
              <a:rPr lang="ca"/>
              <a:t> into th</a:t>
            </a:r>
            <a:r>
              <a:rPr lang="ca"/>
              <a:t>e game because of not being part of the game world. Some say that the screen should remain as clean as possible displaying the lesser elements possible.</a:t>
            </a:r>
            <a:endParaRPr/>
          </a:p>
          <a:p>
            <a:pPr indent="0" lvl="0" marL="0" rtl="0" algn="l">
              <a:spcBef>
                <a:spcPts val="0"/>
              </a:spcBef>
              <a:spcAft>
                <a:spcPts val="0"/>
              </a:spcAft>
              <a:buNone/>
            </a:pPr>
            <a:r>
              <a:rPr lang="ca"/>
              <a:t>Position: In addition to the reason mentioned the UI is normally bad positioned. If we take a look at how human vision works we will see that in the middle of our vision field the images are nitid are coloured and around it the images are diffuse and colorless. We may not perceive it because the brain interprets the few information that receives from the peripheral vision and lets us make a general image which seems quite nitid and colored. For this reason when playing a video game the most important information should remain in the middle of the screen and the less important information on the sides. If we use a minimap and we need information from it we won’t get that information from the peripheral vision, we will have to focus on the minimap, centering our vision on it, distracting us from the game, a situation we shouldn’t create.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1b5b67cd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1b5b67cd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Minimaps normally have a series of characteristics which can variate depending on the game but that we can set as generals. </a:t>
            </a:r>
            <a:endParaRPr/>
          </a:p>
          <a:p>
            <a:pPr indent="-298450" lvl="0" marL="457200" rtl="0" algn="l">
              <a:spcBef>
                <a:spcPts val="0"/>
              </a:spcBef>
              <a:spcAft>
                <a:spcPts val="0"/>
              </a:spcAft>
              <a:buSzPts val="1100"/>
              <a:buChar char="-"/>
            </a:pPr>
            <a:r>
              <a:rPr lang="ca"/>
              <a:t>It should mark north to let the player get oriented in space.</a:t>
            </a:r>
            <a:endParaRPr/>
          </a:p>
          <a:p>
            <a:pPr indent="-298450" lvl="0" marL="457200" rtl="0" algn="l">
              <a:spcBef>
                <a:spcPts val="0"/>
              </a:spcBef>
              <a:spcAft>
                <a:spcPts val="0"/>
              </a:spcAft>
              <a:buSzPts val="1100"/>
              <a:buChar char="-"/>
            </a:pPr>
            <a:r>
              <a:rPr lang="ca"/>
              <a:t>The map can either be fixed to north or to the player. Depending on it the minimap will rotate or not.</a:t>
            </a:r>
            <a:endParaRPr/>
          </a:p>
          <a:p>
            <a:pPr indent="-298450" lvl="0" marL="457200" rtl="0" algn="l">
              <a:spcBef>
                <a:spcPts val="0"/>
              </a:spcBef>
              <a:spcAft>
                <a:spcPts val="0"/>
              </a:spcAft>
              <a:buSzPts val="1100"/>
              <a:buChar char="-"/>
            </a:pPr>
            <a:r>
              <a:rPr lang="ca"/>
              <a:t>It can be isometric or orthogonal.</a:t>
            </a:r>
            <a:endParaRPr/>
          </a:p>
          <a:p>
            <a:pPr indent="-298450" lvl="0" marL="457200" rtl="0" algn="l">
              <a:spcBef>
                <a:spcPts val="0"/>
              </a:spcBef>
              <a:spcAft>
                <a:spcPts val="0"/>
              </a:spcAft>
              <a:buSzPts val="1100"/>
              <a:buChar char="-"/>
            </a:pPr>
            <a:r>
              <a:rPr lang="ca"/>
              <a:t>It must show </a:t>
            </a:r>
            <a:r>
              <a:rPr lang="ca"/>
              <a:t>important</a:t>
            </a:r>
            <a:r>
              <a:rPr lang="ca"/>
              <a:t> elements represented by icons.</a:t>
            </a:r>
            <a:endParaRPr/>
          </a:p>
          <a:p>
            <a:pPr indent="-298450" lvl="0" marL="457200" rtl="0" algn="l">
              <a:spcBef>
                <a:spcPts val="0"/>
              </a:spcBef>
              <a:spcAft>
                <a:spcPts val="0"/>
              </a:spcAft>
              <a:buSzPts val="1100"/>
              <a:buChar char="-"/>
            </a:pPr>
            <a:r>
              <a:rPr lang="ca"/>
              <a:t>If necessary it can show the position of allies or enemies.</a:t>
            </a:r>
            <a:endParaRPr/>
          </a:p>
          <a:p>
            <a:pPr indent="-298450" lvl="0" marL="457200" rtl="0" algn="l">
              <a:spcBef>
                <a:spcPts val="0"/>
              </a:spcBef>
              <a:spcAft>
                <a:spcPts val="0"/>
              </a:spcAft>
              <a:buSzPts val="1100"/>
              <a:buChar char="-"/>
            </a:pPr>
            <a:r>
              <a:rPr lang="ca"/>
              <a:t>Minimap icons shouldn’t be too big in relation to the minimap in </a:t>
            </a:r>
            <a:r>
              <a:rPr lang="ca"/>
              <a:t>order</a:t>
            </a:r>
            <a:r>
              <a:rPr lang="ca"/>
              <a:t> to see them clearly and not opaque the minimap. </a:t>
            </a:r>
            <a:endParaRPr/>
          </a:p>
          <a:p>
            <a:pPr indent="-298450" lvl="0" marL="457200" rtl="0" algn="l">
              <a:spcBef>
                <a:spcPts val="0"/>
              </a:spcBef>
              <a:spcAft>
                <a:spcPts val="0"/>
              </a:spcAft>
              <a:buSzPts val="1100"/>
              <a:buChar char="-"/>
            </a:pPr>
            <a:r>
              <a:rPr lang="ca"/>
              <a:t>If the game is for PC and the player needs to jump from one point of the map to the other the map should be interactable. </a:t>
            </a:r>
            <a:endParaRPr/>
          </a:p>
          <a:p>
            <a:pPr indent="-298450" lvl="0" marL="457200" rtl="0" algn="l">
              <a:spcBef>
                <a:spcPts val="0"/>
              </a:spcBef>
              <a:spcAft>
                <a:spcPts val="0"/>
              </a:spcAft>
              <a:buSzPts val="1100"/>
              <a:buChar char="-"/>
            </a:pPr>
            <a:r>
              <a:rPr lang="ca"/>
              <a:t>To help people with colorblindness the icons colors should be modifiable. </a:t>
            </a:r>
            <a:endParaRPr/>
          </a:p>
          <a:p>
            <a:pPr indent="-298450" lvl="0" marL="457200" rtl="0" algn="l">
              <a:spcBef>
                <a:spcPts val="0"/>
              </a:spcBef>
              <a:spcAft>
                <a:spcPts val="0"/>
              </a:spcAft>
              <a:buSzPts val="1100"/>
              <a:buChar char="-"/>
            </a:pPr>
            <a:r>
              <a:rPr lang="ca"/>
              <a:t>Depending on the genre it can represent all the map or just a zoomed part of it.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1b4a544d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1b4a544d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t>For the reasons explained two slides ago some </a:t>
            </a:r>
            <a:r>
              <a:rPr lang="ca"/>
              <a:t>companies</a:t>
            </a:r>
            <a:r>
              <a:rPr lang="ca"/>
              <a:t> have started removing the minimaps from their franchises. Some have decided to just not include any UI elements to replace it while others have replaced it by another UI element which has been between us for a long time: the compass. This element is composed by a bar which shows which elements are in the direction the player is looking at simplifying the positions into directions and making the UI way cleaner. This element still breaks a little bit the immersion of the player but not as much as the minimap and it doesn’t  occupy as much space. The future is still uncertain about what will happen to minimaps because some companies don’t seem to want to renounce to them in a near future but it is possible that this UI element ends up disappearing.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1b4a544d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1b4a544d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2103b464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2103b464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1b4a544d9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1b4a544d9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1b4a544d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1b4a544d9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iki.libsdl.org/SDL_SetRenderTarget"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0.gif"/><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2.gif"/><Relationship Id="rId4" Type="http://schemas.openxmlformats.org/officeDocument/2006/relationships/image" Target="../media/image10.png"/><Relationship Id="rId5"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gif"/><Relationship Id="rId4"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19.png"/><Relationship Id="rId8"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iki.libsdl.org/SDL_CreateTexture" TargetMode="External"/><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mt="18000"/>
          </a:blip>
          <a:srcRect b="42743" l="0" r="0" t="5276"/>
          <a:stretch/>
        </p:blipFill>
        <p:spPr>
          <a:xfrm>
            <a:off x="0" y="0"/>
            <a:ext cx="9144000" cy="5143500"/>
          </a:xfrm>
          <a:prstGeom prst="rect">
            <a:avLst/>
          </a:prstGeom>
          <a:noFill/>
          <a:ln>
            <a:noFill/>
          </a:ln>
        </p:spPr>
      </p:pic>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ca" sz="6000">
                <a:latin typeface="Fjalla One"/>
                <a:ea typeface="Fjalla One"/>
                <a:cs typeface="Fjalla One"/>
                <a:sym typeface="Fjalla One"/>
              </a:rPr>
              <a:t>Minimaps</a:t>
            </a:r>
            <a:endParaRPr sz="6000">
              <a:latin typeface="Fjalla One"/>
              <a:ea typeface="Fjalla One"/>
              <a:cs typeface="Fjalla One"/>
              <a:sym typeface="Fjalla One"/>
            </a:endParaRPr>
          </a:p>
        </p:txBody>
      </p:sp>
      <p:sp>
        <p:nvSpPr>
          <p:cNvPr id="56" name="Google Shape;56;p13"/>
          <p:cNvSpPr txBox="1"/>
          <p:nvPr>
            <p:ph idx="1" type="subTitle"/>
          </p:nvPr>
        </p:nvSpPr>
        <p:spPr>
          <a:xfrm>
            <a:off x="5903575" y="4184550"/>
            <a:ext cx="3069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sz="2200">
                <a:solidFill>
                  <a:srgbClr val="FFFFFF"/>
                </a:solidFill>
                <a:latin typeface="Oswald Regular"/>
                <a:ea typeface="Oswald Regular"/>
                <a:cs typeface="Oswald Regular"/>
                <a:sym typeface="Oswald Regular"/>
              </a:rPr>
              <a:t>Marc Pagès Francesch</a:t>
            </a:r>
            <a:endParaRPr sz="2200">
              <a:solidFill>
                <a:srgbClr val="FFFFFF"/>
              </a:solidFill>
              <a:latin typeface="Oswald Regular"/>
              <a:ea typeface="Oswald Regular"/>
              <a:cs typeface="Oswald Regular"/>
              <a:sym typeface="Oswald Regul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2200">
                <a:latin typeface="Fjalla One"/>
                <a:ea typeface="Fjalla One"/>
                <a:cs typeface="Fjalla One"/>
                <a:sym typeface="Fjalla One"/>
              </a:rPr>
              <a:t>TODO 3: Set this texture as a rendering target and create the minimap</a:t>
            </a:r>
            <a:endParaRPr sz="2200">
              <a:latin typeface="Fjalla One"/>
              <a:ea typeface="Fjalla One"/>
              <a:cs typeface="Fjalla One"/>
              <a:sym typeface="Fjalla One"/>
            </a:endParaRPr>
          </a:p>
        </p:txBody>
      </p:sp>
      <p:sp>
        <p:nvSpPr>
          <p:cNvPr id="133" name="Google Shape;133;p22"/>
          <p:cNvSpPr txBox="1"/>
          <p:nvPr>
            <p:ph idx="1" type="body"/>
          </p:nvPr>
        </p:nvSpPr>
        <p:spPr>
          <a:xfrm>
            <a:off x="215775" y="1457275"/>
            <a:ext cx="4042200" cy="2986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Check </a:t>
            </a:r>
            <a:r>
              <a:rPr lang="ca" u="sng">
                <a:solidFill>
                  <a:srgbClr val="F3F3F3"/>
                </a:solidFill>
                <a:latin typeface="Oswald Regular"/>
                <a:ea typeface="Oswald Regular"/>
                <a:cs typeface="Oswald Regular"/>
                <a:sym typeface="Oswald Regular"/>
                <a:hlinkClick r:id="rId3"/>
              </a:rPr>
              <a:t>SDL_SetRenderTarget</a:t>
            </a:r>
            <a:r>
              <a:rPr lang="ca">
                <a:solidFill>
                  <a:srgbClr val="F3F3F3"/>
                </a:solidFill>
                <a:latin typeface="Oswald Regular"/>
                <a:ea typeface="Oswald Regular"/>
                <a:cs typeface="Oswald Regular"/>
                <a:sym typeface="Oswald Regular"/>
              </a:rPr>
              <a:t> for further information on how to save the information from the render into a texture.</a:t>
            </a:r>
            <a:endParaRPr>
              <a:solidFill>
                <a:srgbClr val="F3F3F3"/>
              </a:solidFill>
              <a:latin typeface="Oswald Regular"/>
              <a:ea typeface="Oswald Regular"/>
              <a:cs typeface="Oswald Regular"/>
              <a:sym typeface="Oswald Regular"/>
            </a:endParaRPr>
          </a:p>
          <a:p>
            <a:pPr indent="0" lvl="0" marL="0" rtl="0" algn="l">
              <a:lnSpc>
                <a:spcPct val="150000"/>
              </a:lnSpc>
              <a:spcBef>
                <a:spcPts val="1600"/>
              </a:spcBef>
              <a:spcAft>
                <a:spcPts val="0"/>
              </a:spcAft>
              <a:buNone/>
            </a:pPr>
            <a:r>
              <a:t/>
            </a:r>
            <a:endParaRPr>
              <a:solidFill>
                <a:srgbClr val="F3F3F3"/>
              </a:solidFill>
              <a:latin typeface="Oswald Regular"/>
              <a:ea typeface="Oswald Regular"/>
              <a:cs typeface="Oswald Regular"/>
              <a:sym typeface="Oswald Regular"/>
            </a:endParaRPr>
          </a:p>
          <a:p>
            <a:pPr indent="-342900" lvl="0" marL="457200" rtl="0" algn="l">
              <a:lnSpc>
                <a:spcPct val="150000"/>
              </a:lnSpc>
              <a:spcBef>
                <a:spcPts val="160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Don’t forget to untarget the texture when you have finished drawing the map!</a:t>
            </a:r>
            <a:endParaRPr>
              <a:solidFill>
                <a:srgbClr val="F3F3F3"/>
              </a:solidFill>
              <a:latin typeface="Oswald Regular"/>
              <a:ea typeface="Oswald Regular"/>
              <a:cs typeface="Oswald Regular"/>
              <a:sym typeface="Oswald Regular"/>
            </a:endParaRPr>
          </a:p>
        </p:txBody>
      </p:sp>
      <p:pic>
        <p:nvPicPr>
          <p:cNvPr id="134" name="Google Shape;134;p22"/>
          <p:cNvPicPr preferRelativeResize="0"/>
          <p:nvPr/>
        </p:nvPicPr>
        <p:blipFill>
          <a:blip r:embed="rId4">
            <a:alphaModFix/>
          </a:blip>
          <a:stretch>
            <a:fillRect/>
          </a:stretch>
        </p:blipFill>
        <p:spPr>
          <a:xfrm>
            <a:off x="4572000" y="1396013"/>
            <a:ext cx="3918499" cy="29293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3"/>
          <p:cNvSpPr txBox="1"/>
          <p:nvPr>
            <p:ph idx="1" type="body"/>
          </p:nvPr>
        </p:nvSpPr>
        <p:spPr>
          <a:xfrm>
            <a:off x="311700" y="661600"/>
            <a:ext cx="3999900" cy="911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ca">
                <a:solidFill>
                  <a:srgbClr val="FFFFFF"/>
                </a:solidFill>
                <a:latin typeface="Fjalla One"/>
                <a:ea typeface="Fjalla One"/>
                <a:cs typeface="Fjalla One"/>
                <a:sym typeface="Fjalla One"/>
              </a:rPr>
              <a:t>TODO 4.1: Fill the function WorldToMinimap to make the representation of the rect in the minimap be in the position it should </a:t>
            </a:r>
            <a:endParaRPr>
              <a:solidFill>
                <a:srgbClr val="FFFFFF"/>
              </a:solidFill>
              <a:latin typeface="Fjalla One"/>
              <a:ea typeface="Fjalla One"/>
              <a:cs typeface="Fjalla One"/>
              <a:sym typeface="Fjalla One"/>
            </a:endParaRPr>
          </a:p>
        </p:txBody>
      </p:sp>
      <p:sp>
        <p:nvSpPr>
          <p:cNvPr id="140" name="Google Shape;140;p23"/>
          <p:cNvSpPr txBox="1"/>
          <p:nvPr>
            <p:ph idx="2" type="body"/>
          </p:nvPr>
        </p:nvSpPr>
        <p:spPr>
          <a:xfrm>
            <a:off x="4832400" y="661600"/>
            <a:ext cx="3999900" cy="91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solidFill>
                  <a:srgbClr val="FFFFFF"/>
                </a:solidFill>
                <a:latin typeface="Fjalla One"/>
                <a:ea typeface="Fjalla One"/>
                <a:cs typeface="Fjalla One"/>
                <a:sym typeface="Fjalla One"/>
              </a:rPr>
              <a:t>TODO 4.2: Using WorldToMinimap create a white rect which represents the area that the camera records of the world onto the minimap </a:t>
            </a:r>
            <a:endParaRPr>
              <a:solidFill>
                <a:srgbClr val="FFFFFF"/>
              </a:solidFill>
              <a:latin typeface="Fjalla One"/>
              <a:ea typeface="Fjalla One"/>
              <a:cs typeface="Fjalla One"/>
              <a:sym typeface="Fjalla One"/>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41" name="Google Shape;141;p23"/>
          <p:cNvPicPr preferRelativeResize="0"/>
          <p:nvPr/>
        </p:nvPicPr>
        <p:blipFill>
          <a:blip r:embed="rId3">
            <a:alphaModFix/>
          </a:blip>
          <a:stretch>
            <a:fillRect/>
          </a:stretch>
        </p:blipFill>
        <p:spPr>
          <a:xfrm>
            <a:off x="789950" y="2111100"/>
            <a:ext cx="3043400" cy="2282550"/>
          </a:xfrm>
          <a:prstGeom prst="rect">
            <a:avLst/>
          </a:prstGeom>
          <a:noFill/>
          <a:ln>
            <a:noFill/>
          </a:ln>
        </p:spPr>
      </p:pic>
      <p:pic>
        <p:nvPicPr>
          <p:cNvPr id="142" name="Google Shape;142;p23"/>
          <p:cNvPicPr preferRelativeResize="0"/>
          <p:nvPr/>
        </p:nvPicPr>
        <p:blipFill>
          <a:blip r:embed="rId4">
            <a:alphaModFix/>
          </a:blip>
          <a:stretch>
            <a:fillRect/>
          </a:stretch>
        </p:blipFill>
        <p:spPr>
          <a:xfrm>
            <a:off x="5305687" y="2111100"/>
            <a:ext cx="3053335" cy="2282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00" y="597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2000">
                <a:latin typeface="Fjalla One"/>
                <a:ea typeface="Fjalla One"/>
                <a:cs typeface="Fjalla One"/>
                <a:sym typeface="Fjalla One"/>
              </a:rPr>
              <a:t>TODO 5: Convert a position from the screen to the Minimap and directly to world</a:t>
            </a:r>
            <a:endParaRPr sz="2000">
              <a:latin typeface="Fjalla One"/>
              <a:ea typeface="Fjalla One"/>
              <a:cs typeface="Fjalla One"/>
              <a:sym typeface="Fjalla One"/>
            </a:endParaRPr>
          </a:p>
        </p:txBody>
      </p:sp>
      <p:sp>
        <p:nvSpPr>
          <p:cNvPr id="148" name="Google Shape;148;p24"/>
          <p:cNvSpPr txBox="1"/>
          <p:nvPr>
            <p:ph idx="1" type="body"/>
          </p:nvPr>
        </p:nvSpPr>
        <p:spPr>
          <a:xfrm>
            <a:off x="311700" y="1591625"/>
            <a:ext cx="4260300" cy="1419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Fill the function which can convert a screen position into world coordinates knowing the minimap position and the scale.</a:t>
            </a:r>
            <a:endParaRPr>
              <a:solidFill>
                <a:srgbClr val="F3F3F3"/>
              </a:solidFill>
              <a:latin typeface="Oswald Regular"/>
              <a:ea typeface="Oswald Regular"/>
              <a:cs typeface="Oswald Regular"/>
              <a:sym typeface="Oswald Regular"/>
            </a:endParaRPr>
          </a:p>
        </p:txBody>
      </p:sp>
      <p:pic>
        <p:nvPicPr>
          <p:cNvPr id="149" name="Google Shape;149;p24"/>
          <p:cNvPicPr preferRelativeResize="0"/>
          <p:nvPr/>
        </p:nvPicPr>
        <p:blipFill>
          <a:blip r:embed="rId3">
            <a:alphaModFix/>
          </a:blip>
          <a:stretch>
            <a:fillRect/>
          </a:stretch>
        </p:blipFill>
        <p:spPr>
          <a:xfrm>
            <a:off x="3394575" y="3086127"/>
            <a:ext cx="1877810" cy="1555073"/>
          </a:xfrm>
          <a:prstGeom prst="rect">
            <a:avLst/>
          </a:prstGeom>
          <a:noFill/>
          <a:ln>
            <a:noFill/>
          </a:ln>
        </p:spPr>
      </p:pic>
      <p:pic>
        <p:nvPicPr>
          <p:cNvPr descr="Resultat d'imatges per a &quot;world drawing&quot;" id="150" name="Google Shape;150;p24"/>
          <p:cNvPicPr preferRelativeResize="0"/>
          <p:nvPr/>
        </p:nvPicPr>
        <p:blipFill>
          <a:blip r:embed="rId4">
            <a:alphaModFix/>
          </a:blip>
          <a:stretch>
            <a:fillRect/>
          </a:stretch>
        </p:blipFill>
        <p:spPr>
          <a:xfrm>
            <a:off x="6637383" y="2200125"/>
            <a:ext cx="1627818" cy="1627819"/>
          </a:xfrm>
          <a:prstGeom prst="rect">
            <a:avLst/>
          </a:prstGeom>
          <a:noFill/>
          <a:ln>
            <a:noFill/>
          </a:ln>
        </p:spPr>
      </p:pic>
      <p:sp>
        <p:nvSpPr>
          <p:cNvPr id="151" name="Google Shape;151;p24"/>
          <p:cNvSpPr/>
          <p:nvPr/>
        </p:nvSpPr>
        <p:spPr>
          <a:xfrm rot="-1449294">
            <a:off x="5492257" y="3332381"/>
            <a:ext cx="925209" cy="387275"/>
          </a:xfrm>
          <a:prstGeom prst="rightArrow">
            <a:avLst>
              <a:gd fmla="val 50000" name="adj1"/>
              <a:gd fmla="val 50000" name="adj2"/>
            </a:avLst>
          </a:pr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631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1800">
                <a:latin typeface="Fjalla One"/>
                <a:ea typeface="Fjalla One"/>
                <a:cs typeface="Fjalla One"/>
                <a:sym typeface="Fjalla One"/>
              </a:rPr>
              <a:t>TODO 6: Transform the position of the mouse into Minimap coordinates and then to the world</a:t>
            </a:r>
            <a:endParaRPr sz="1800">
              <a:latin typeface="Fjalla One"/>
              <a:ea typeface="Fjalla One"/>
              <a:cs typeface="Fjalla One"/>
              <a:sym typeface="Fjalla One"/>
            </a:endParaRPr>
          </a:p>
        </p:txBody>
      </p:sp>
      <p:sp>
        <p:nvSpPr>
          <p:cNvPr id="157" name="Google Shape;157;p25"/>
          <p:cNvSpPr txBox="1"/>
          <p:nvPr>
            <p:ph idx="1" type="body"/>
          </p:nvPr>
        </p:nvSpPr>
        <p:spPr>
          <a:xfrm>
            <a:off x="311700" y="1891550"/>
            <a:ext cx="4260300" cy="2665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You should use the function made in the last TODO</a:t>
            </a:r>
            <a:endParaRPr>
              <a:solidFill>
                <a:srgbClr val="F3F3F3"/>
              </a:solidFill>
              <a:latin typeface="Oswald Regular"/>
              <a:ea typeface="Oswald Regular"/>
              <a:cs typeface="Oswald Regular"/>
              <a:sym typeface="Oswald Regular"/>
            </a:endParaRPr>
          </a:p>
        </p:txBody>
      </p:sp>
      <p:pic>
        <p:nvPicPr>
          <p:cNvPr id="158" name="Google Shape;158;p25"/>
          <p:cNvPicPr preferRelativeResize="0"/>
          <p:nvPr/>
        </p:nvPicPr>
        <p:blipFill>
          <a:blip r:embed="rId3">
            <a:alphaModFix/>
          </a:blip>
          <a:stretch>
            <a:fillRect/>
          </a:stretch>
        </p:blipFill>
        <p:spPr>
          <a:xfrm rot="-373234">
            <a:off x="5666548" y="1765275"/>
            <a:ext cx="1822899" cy="29993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311700" y="622125"/>
            <a:ext cx="85206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1800">
                <a:latin typeface="Fjalla One"/>
                <a:ea typeface="Fjalla One"/>
                <a:cs typeface="Fjalla One"/>
                <a:sym typeface="Fjalla One"/>
              </a:rPr>
              <a:t>TODO 7: Move the camera when the player clicks on the minimap or scrolls the mouse on it while holding the left button</a:t>
            </a:r>
            <a:endParaRPr sz="1800">
              <a:latin typeface="Fjalla One"/>
              <a:ea typeface="Fjalla One"/>
              <a:cs typeface="Fjalla One"/>
              <a:sym typeface="Fjalla One"/>
            </a:endParaRPr>
          </a:p>
        </p:txBody>
      </p:sp>
      <p:sp>
        <p:nvSpPr>
          <p:cNvPr id="164" name="Google Shape;164;p26"/>
          <p:cNvSpPr txBox="1"/>
          <p:nvPr>
            <p:ph idx="1" type="body"/>
          </p:nvPr>
        </p:nvSpPr>
        <p:spPr>
          <a:xfrm>
            <a:off x="311700" y="1935675"/>
            <a:ext cx="4056900" cy="2938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It should only detect the mouse when it is over the minimap.</a:t>
            </a:r>
            <a:endParaRPr>
              <a:solidFill>
                <a:srgbClr val="F3F3F3"/>
              </a:solidFill>
              <a:latin typeface="Oswald Regular"/>
              <a:ea typeface="Oswald Regular"/>
              <a:cs typeface="Oswald Regular"/>
              <a:sym typeface="Oswald Regular"/>
            </a:endParaRPr>
          </a:p>
          <a:p>
            <a:pPr indent="0" lvl="0" marL="457200" rtl="0" algn="l">
              <a:lnSpc>
                <a:spcPct val="115000"/>
              </a:lnSpc>
              <a:spcBef>
                <a:spcPts val="1600"/>
              </a:spcBef>
              <a:spcAft>
                <a:spcPts val="0"/>
              </a:spcAft>
              <a:buNone/>
            </a:pPr>
            <a:r>
              <a:t/>
            </a:r>
            <a:endParaRPr>
              <a:solidFill>
                <a:srgbClr val="F3F3F3"/>
              </a:solidFill>
              <a:latin typeface="Oswald Regular"/>
              <a:ea typeface="Oswald Regular"/>
              <a:cs typeface="Oswald Regular"/>
              <a:sym typeface="Oswald Regular"/>
            </a:endParaRPr>
          </a:p>
          <a:p>
            <a:pPr indent="-342900" lvl="0" marL="457200" rtl="0" algn="l">
              <a:lnSpc>
                <a:spcPct val="115000"/>
              </a:lnSpc>
              <a:spcBef>
                <a:spcPts val="160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Be aware of the final sign of the camera position!</a:t>
            </a:r>
            <a:endParaRPr>
              <a:solidFill>
                <a:srgbClr val="F3F3F3"/>
              </a:solidFill>
              <a:latin typeface="Oswald Regular"/>
              <a:ea typeface="Oswald Regular"/>
              <a:cs typeface="Oswald Regular"/>
              <a:sym typeface="Oswald Regular"/>
            </a:endParaRPr>
          </a:p>
        </p:txBody>
      </p:sp>
      <p:pic>
        <p:nvPicPr>
          <p:cNvPr id="165" name="Google Shape;165;p26"/>
          <p:cNvPicPr preferRelativeResize="0"/>
          <p:nvPr/>
        </p:nvPicPr>
        <p:blipFill>
          <a:blip r:embed="rId3">
            <a:alphaModFix/>
          </a:blip>
          <a:stretch>
            <a:fillRect/>
          </a:stretch>
        </p:blipFill>
        <p:spPr>
          <a:xfrm>
            <a:off x="4572001" y="1859463"/>
            <a:ext cx="3755224" cy="27830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635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latin typeface="Fjalla One"/>
                <a:ea typeface="Fjalla One"/>
                <a:cs typeface="Fjalla One"/>
                <a:sym typeface="Fjalla One"/>
              </a:rPr>
              <a:t>Homework</a:t>
            </a:r>
            <a:endParaRPr>
              <a:latin typeface="Fjalla One"/>
              <a:ea typeface="Fjalla One"/>
              <a:cs typeface="Fjalla One"/>
              <a:sym typeface="Fjalla One"/>
            </a:endParaRPr>
          </a:p>
        </p:txBody>
      </p:sp>
      <p:sp>
        <p:nvSpPr>
          <p:cNvPr id="171" name="Google Shape;171;p27"/>
          <p:cNvSpPr txBox="1"/>
          <p:nvPr>
            <p:ph idx="1" type="body"/>
          </p:nvPr>
        </p:nvSpPr>
        <p:spPr>
          <a:xfrm>
            <a:off x="311700" y="1672763"/>
            <a:ext cx="4908000" cy="28362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Add more icons onto the minimap.</a:t>
            </a:r>
            <a:endParaRPr>
              <a:solidFill>
                <a:srgbClr val="F3F3F3"/>
              </a:solidFill>
              <a:latin typeface="Oswald Regular"/>
              <a:ea typeface="Oswald Regular"/>
              <a:cs typeface="Oswald Regular"/>
              <a:sym typeface="Oswald Regular"/>
            </a:endParaRPr>
          </a:p>
          <a:p>
            <a:pPr indent="-342900" lvl="0" marL="457200" rtl="0" algn="l">
              <a:lnSpc>
                <a:spcPct val="150000"/>
              </a:lnSpc>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Try replacing the squares by textures. </a:t>
            </a:r>
            <a:endParaRPr>
              <a:solidFill>
                <a:srgbClr val="F3F3F3"/>
              </a:solidFill>
              <a:latin typeface="Oswald Regular"/>
              <a:ea typeface="Oswald Regular"/>
              <a:cs typeface="Oswald Regular"/>
              <a:sym typeface="Oswald Regular"/>
            </a:endParaRPr>
          </a:p>
          <a:p>
            <a:pPr indent="-342900" lvl="0" marL="457200" rtl="0" algn="l">
              <a:lnSpc>
                <a:spcPct val="150000"/>
              </a:lnSpc>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Using the config file try changing the corner in which the minimap, the margin and the width.</a:t>
            </a:r>
            <a:endParaRPr>
              <a:solidFill>
                <a:srgbClr val="F3F3F3"/>
              </a:solidFill>
              <a:latin typeface="Oswald Regular"/>
              <a:ea typeface="Oswald Regular"/>
              <a:cs typeface="Oswald Regular"/>
              <a:sym typeface="Oswald Regular"/>
            </a:endParaRPr>
          </a:p>
          <a:p>
            <a:pPr indent="-342900" lvl="0" marL="457200" rtl="0" algn="l">
              <a:lnSpc>
                <a:spcPct val="150000"/>
              </a:lnSpc>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Try replacing the black background by a colored one. </a:t>
            </a:r>
            <a:endParaRPr>
              <a:solidFill>
                <a:srgbClr val="F3F3F3"/>
              </a:solidFill>
              <a:latin typeface="Oswald Regular"/>
              <a:ea typeface="Oswald Regular"/>
              <a:cs typeface="Oswald Regular"/>
              <a:sym typeface="Oswald Regular"/>
            </a:endParaRPr>
          </a:p>
          <a:p>
            <a:pPr indent="0" lvl="0" marL="0" rtl="0" algn="l">
              <a:spcBef>
                <a:spcPts val="1600"/>
              </a:spcBef>
              <a:spcAft>
                <a:spcPts val="1600"/>
              </a:spcAft>
              <a:buNone/>
            </a:pPr>
            <a:r>
              <a:t/>
            </a:r>
            <a:endParaRPr/>
          </a:p>
        </p:txBody>
      </p:sp>
      <p:pic>
        <p:nvPicPr>
          <p:cNvPr descr="Resultat d'imatges per a &quot;notes&quot;" id="172" name="Google Shape;172;p27"/>
          <p:cNvPicPr preferRelativeResize="0"/>
          <p:nvPr/>
        </p:nvPicPr>
        <p:blipFill>
          <a:blip r:embed="rId3">
            <a:alphaModFix/>
          </a:blip>
          <a:stretch>
            <a:fillRect/>
          </a:stretch>
        </p:blipFill>
        <p:spPr>
          <a:xfrm rot="490881">
            <a:off x="5781675" y="1695450"/>
            <a:ext cx="2505075" cy="25050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160040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sz="4000">
                <a:latin typeface="Fjalla One"/>
                <a:ea typeface="Fjalla One"/>
                <a:cs typeface="Fjalla One"/>
                <a:sym typeface="Fjalla One"/>
              </a:rPr>
              <a:t>Thank you for your attention!</a:t>
            </a:r>
            <a:endParaRPr sz="4000">
              <a:latin typeface="Fjalla One"/>
              <a:ea typeface="Fjalla One"/>
              <a:cs typeface="Fjalla One"/>
              <a:sym typeface="Fjalla One"/>
            </a:endParaRPr>
          </a:p>
        </p:txBody>
      </p:sp>
      <p:pic>
        <p:nvPicPr>
          <p:cNvPr id="178" name="Google Shape;178;p28"/>
          <p:cNvPicPr preferRelativeResize="0"/>
          <p:nvPr/>
        </p:nvPicPr>
        <p:blipFill>
          <a:blip r:embed="rId3">
            <a:alphaModFix/>
          </a:blip>
          <a:stretch>
            <a:fillRect/>
          </a:stretch>
        </p:blipFill>
        <p:spPr>
          <a:xfrm>
            <a:off x="3088100" y="2897950"/>
            <a:ext cx="2967801" cy="1561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523150" y="727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latin typeface="Fjalla One"/>
                <a:ea typeface="Fjalla One"/>
                <a:cs typeface="Fjalla One"/>
                <a:sym typeface="Fjalla One"/>
              </a:rPr>
              <a:t>What’s a minimap?</a:t>
            </a:r>
            <a:endParaRPr>
              <a:latin typeface="Fjalla One"/>
              <a:ea typeface="Fjalla One"/>
              <a:cs typeface="Fjalla One"/>
              <a:sym typeface="Fjalla One"/>
            </a:endParaRPr>
          </a:p>
        </p:txBody>
      </p:sp>
      <p:sp>
        <p:nvSpPr>
          <p:cNvPr id="62" name="Google Shape;62;p14"/>
          <p:cNvSpPr txBox="1"/>
          <p:nvPr>
            <p:ph idx="1" type="body"/>
          </p:nvPr>
        </p:nvSpPr>
        <p:spPr>
          <a:xfrm>
            <a:off x="574775" y="1934400"/>
            <a:ext cx="4260300" cy="2590800"/>
          </a:xfrm>
          <a:prstGeom prst="rect">
            <a:avLst/>
          </a:prstGeom>
        </p:spPr>
        <p:txBody>
          <a:bodyPr anchorCtr="0" anchor="t" bIns="91425" lIns="91425" spcFirstLastPara="1" rIns="91425" wrap="square" tIns="91425">
            <a:noAutofit/>
          </a:bodyPr>
          <a:lstStyle/>
          <a:p>
            <a:pPr indent="-342900" lvl="0" marL="457200" rtl="0" algn="l">
              <a:lnSpc>
                <a:spcPct val="300000"/>
              </a:lnSpc>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Miniature representation</a:t>
            </a:r>
            <a:endParaRPr>
              <a:solidFill>
                <a:srgbClr val="F3F3F3"/>
              </a:solidFill>
              <a:latin typeface="Oswald Regular"/>
              <a:ea typeface="Oswald Regular"/>
              <a:cs typeface="Oswald Regular"/>
              <a:sym typeface="Oswald Regular"/>
            </a:endParaRPr>
          </a:p>
          <a:p>
            <a:pPr indent="-342900" lvl="0" marL="457200" rtl="0" algn="l">
              <a:lnSpc>
                <a:spcPct val="300000"/>
              </a:lnSpc>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Guide the player through the world</a:t>
            </a:r>
            <a:endParaRPr>
              <a:solidFill>
                <a:srgbClr val="F3F3F3"/>
              </a:solidFill>
              <a:latin typeface="Oswald Regular"/>
              <a:ea typeface="Oswald Regular"/>
              <a:cs typeface="Oswald Regular"/>
              <a:sym typeface="Oswald Regular"/>
            </a:endParaRPr>
          </a:p>
          <a:p>
            <a:pPr indent="-342900" lvl="0" marL="457200" rtl="0" algn="l">
              <a:lnSpc>
                <a:spcPct val="300000"/>
              </a:lnSpc>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Show the position of important elements</a:t>
            </a:r>
            <a:endParaRPr>
              <a:solidFill>
                <a:srgbClr val="F3F3F3"/>
              </a:solidFill>
              <a:latin typeface="Oswald Regular"/>
              <a:ea typeface="Oswald Regular"/>
              <a:cs typeface="Oswald Regular"/>
              <a:sym typeface="Oswald Regular"/>
            </a:endParaRPr>
          </a:p>
        </p:txBody>
      </p:sp>
      <p:pic>
        <p:nvPicPr>
          <p:cNvPr descr="Resultat d'imatges per a &quot;compass&quot;" id="63" name="Google Shape;63;p14"/>
          <p:cNvPicPr preferRelativeResize="0"/>
          <p:nvPr/>
        </p:nvPicPr>
        <p:blipFill>
          <a:blip r:embed="rId3">
            <a:alphaModFix/>
          </a:blip>
          <a:stretch>
            <a:fillRect/>
          </a:stretch>
        </p:blipFill>
        <p:spPr>
          <a:xfrm>
            <a:off x="5424875" y="1581150"/>
            <a:ext cx="2590801" cy="25908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latin typeface="Oswald"/>
                <a:ea typeface="Oswald"/>
                <a:cs typeface="Oswald"/>
                <a:sym typeface="Oswald"/>
              </a:rPr>
              <a:t>The use of the minimap</a:t>
            </a:r>
            <a:endParaRPr>
              <a:latin typeface="Oswald"/>
              <a:ea typeface="Oswald"/>
              <a:cs typeface="Oswald"/>
              <a:sym typeface="Oswald"/>
            </a:endParaRPr>
          </a:p>
        </p:txBody>
      </p:sp>
      <p:sp>
        <p:nvSpPr>
          <p:cNvPr id="69" name="Google Shape;69;p15"/>
          <p:cNvSpPr txBox="1"/>
          <p:nvPr>
            <p:ph idx="1" type="body"/>
          </p:nvPr>
        </p:nvSpPr>
        <p:spPr>
          <a:xfrm>
            <a:off x="311700" y="1386475"/>
            <a:ext cx="3999900" cy="876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ca" sz="2400">
                <a:solidFill>
                  <a:srgbClr val="F3F3F3"/>
                </a:solidFill>
                <a:latin typeface="Oswald"/>
                <a:ea typeface="Oswald"/>
                <a:cs typeface="Oswald"/>
                <a:sym typeface="Oswald"/>
              </a:rPr>
              <a:t>Inmersion</a:t>
            </a:r>
            <a:endParaRPr sz="2400">
              <a:solidFill>
                <a:srgbClr val="F3F3F3"/>
              </a:solidFill>
              <a:latin typeface="Oswald"/>
              <a:ea typeface="Oswald"/>
              <a:cs typeface="Oswald"/>
              <a:sym typeface="Oswald"/>
            </a:endParaRPr>
          </a:p>
        </p:txBody>
      </p:sp>
      <p:sp>
        <p:nvSpPr>
          <p:cNvPr id="70" name="Google Shape;70;p15"/>
          <p:cNvSpPr txBox="1"/>
          <p:nvPr>
            <p:ph idx="2" type="body"/>
          </p:nvPr>
        </p:nvSpPr>
        <p:spPr>
          <a:xfrm>
            <a:off x="4832400" y="574725"/>
            <a:ext cx="3999900" cy="540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ca" sz="2400">
                <a:solidFill>
                  <a:srgbClr val="F3F3F3"/>
                </a:solidFill>
                <a:latin typeface="Oswald"/>
                <a:ea typeface="Oswald"/>
                <a:cs typeface="Oswald"/>
                <a:sym typeface="Oswald"/>
              </a:rPr>
              <a:t>Position</a:t>
            </a:r>
            <a:endParaRPr sz="2400">
              <a:solidFill>
                <a:srgbClr val="F3F3F3"/>
              </a:solidFill>
              <a:latin typeface="Oswald"/>
              <a:ea typeface="Oswald"/>
              <a:cs typeface="Oswald"/>
              <a:sym typeface="Oswald"/>
            </a:endParaRPr>
          </a:p>
        </p:txBody>
      </p:sp>
      <p:pic>
        <p:nvPicPr>
          <p:cNvPr id="71" name="Google Shape;71;p15"/>
          <p:cNvPicPr preferRelativeResize="0"/>
          <p:nvPr/>
        </p:nvPicPr>
        <p:blipFill>
          <a:blip r:embed="rId3">
            <a:alphaModFix/>
          </a:blip>
          <a:stretch>
            <a:fillRect/>
          </a:stretch>
        </p:blipFill>
        <p:spPr>
          <a:xfrm>
            <a:off x="614125" y="2262775"/>
            <a:ext cx="3547450" cy="1995450"/>
          </a:xfrm>
          <a:prstGeom prst="rect">
            <a:avLst/>
          </a:prstGeom>
          <a:noFill/>
          <a:ln>
            <a:noFill/>
          </a:ln>
        </p:spPr>
      </p:pic>
      <p:pic>
        <p:nvPicPr>
          <p:cNvPr id="72" name="Google Shape;72;p15"/>
          <p:cNvPicPr preferRelativeResize="0"/>
          <p:nvPr/>
        </p:nvPicPr>
        <p:blipFill>
          <a:blip r:embed="rId4">
            <a:alphaModFix/>
          </a:blip>
          <a:stretch>
            <a:fillRect/>
          </a:stretch>
        </p:blipFill>
        <p:spPr>
          <a:xfrm>
            <a:off x="5525625" y="1234450"/>
            <a:ext cx="2613450" cy="1470074"/>
          </a:xfrm>
          <a:prstGeom prst="rect">
            <a:avLst/>
          </a:prstGeom>
          <a:noFill/>
          <a:ln>
            <a:noFill/>
          </a:ln>
        </p:spPr>
      </p:pic>
      <p:pic>
        <p:nvPicPr>
          <p:cNvPr id="73" name="Google Shape;73;p15"/>
          <p:cNvPicPr preferRelativeResize="0"/>
          <p:nvPr/>
        </p:nvPicPr>
        <p:blipFill>
          <a:blip r:embed="rId5">
            <a:alphaModFix/>
          </a:blip>
          <a:stretch>
            <a:fillRect/>
          </a:stretch>
        </p:blipFill>
        <p:spPr>
          <a:xfrm>
            <a:off x="5525625" y="2823275"/>
            <a:ext cx="2660593" cy="1995450"/>
          </a:xfrm>
          <a:prstGeom prst="rect">
            <a:avLst/>
          </a:prstGeom>
          <a:noFill/>
          <a:ln>
            <a:noFill/>
          </a:ln>
        </p:spPr>
      </p:pic>
      <p:sp>
        <p:nvSpPr>
          <p:cNvPr id="74" name="Google Shape;74;p15"/>
          <p:cNvSpPr txBox="1"/>
          <p:nvPr/>
        </p:nvSpPr>
        <p:spPr>
          <a:xfrm>
            <a:off x="614125" y="4258225"/>
            <a:ext cx="29355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ca" sz="800">
                <a:solidFill>
                  <a:srgbClr val="EFEFEF"/>
                </a:solidFill>
                <a:latin typeface="Montserrat Light"/>
                <a:ea typeface="Montserrat Light"/>
                <a:cs typeface="Montserrat Light"/>
                <a:sym typeface="Montserrat Light"/>
              </a:rPr>
              <a:t>The Legend of Zelda: Breath of the Wild</a:t>
            </a:r>
            <a:endParaRPr i="1" sz="800">
              <a:solidFill>
                <a:srgbClr val="EFEFEF"/>
              </a:solidFill>
              <a:latin typeface="Montserrat Light"/>
              <a:ea typeface="Montserrat Light"/>
              <a:cs typeface="Montserrat Light"/>
              <a:sym typeface="Montserrat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latin typeface="Fjalla One"/>
                <a:ea typeface="Fjalla One"/>
                <a:cs typeface="Fjalla One"/>
                <a:sym typeface="Fjalla One"/>
              </a:rPr>
              <a:t>Characteristics of a minimap</a:t>
            </a:r>
            <a:endParaRPr>
              <a:latin typeface="Fjalla One"/>
              <a:ea typeface="Fjalla One"/>
              <a:cs typeface="Fjalla One"/>
              <a:sym typeface="Fjalla One"/>
            </a:endParaRPr>
          </a:p>
        </p:txBody>
      </p:sp>
      <p:pic>
        <p:nvPicPr>
          <p:cNvPr descr="Resultat d'imatges per a &quot;the witcher 3 minimap&quot;" id="80" name="Google Shape;80;p16"/>
          <p:cNvPicPr preferRelativeResize="0"/>
          <p:nvPr/>
        </p:nvPicPr>
        <p:blipFill rotWithShape="1">
          <a:blip r:embed="rId3">
            <a:alphaModFix/>
          </a:blip>
          <a:srcRect b="11016" l="28693" r="0" t="0"/>
          <a:stretch/>
        </p:blipFill>
        <p:spPr>
          <a:xfrm>
            <a:off x="937175" y="1394725"/>
            <a:ext cx="3269125" cy="3102200"/>
          </a:xfrm>
          <a:prstGeom prst="rect">
            <a:avLst/>
          </a:prstGeom>
          <a:noFill/>
          <a:ln>
            <a:noFill/>
          </a:ln>
        </p:spPr>
      </p:pic>
      <p:pic>
        <p:nvPicPr>
          <p:cNvPr descr="Resultat d'imatges per a &quot;starcraft minimap&quot;" id="81" name="Google Shape;81;p16"/>
          <p:cNvPicPr preferRelativeResize="0"/>
          <p:nvPr/>
        </p:nvPicPr>
        <p:blipFill>
          <a:blip r:embed="rId4">
            <a:alphaModFix/>
          </a:blip>
          <a:stretch>
            <a:fillRect/>
          </a:stretch>
        </p:blipFill>
        <p:spPr>
          <a:xfrm>
            <a:off x="4860350" y="1394725"/>
            <a:ext cx="3384218" cy="3102200"/>
          </a:xfrm>
          <a:prstGeom prst="rect">
            <a:avLst/>
          </a:prstGeom>
          <a:noFill/>
          <a:ln>
            <a:noFill/>
          </a:ln>
        </p:spPr>
      </p:pic>
      <p:sp>
        <p:nvSpPr>
          <p:cNvPr id="82" name="Google Shape;82;p16"/>
          <p:cNvSpPr txBox="1"/>
          <p:nvPr/>
        </p:nvSpPr>
        <p:spPr>
          <a:xfrm>
            <a:off x="937175" y="4506450"/>
            <a:ext cx="21474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ca" sz="800">
                <a:solidFill>
                  <a:srgbClr val="EFEFEF"/>
                </a:solidFill>
                <a:latin typeface="Montserrat Light"/>
                <a:ea typeface="Montserrat Light"/>
                <a:cs typeface="Montserrat Light"/>
                <a:sym typeface="Montserrat Light"/>
              </a:rPr>
              <a:t>The Witcher 3: Wild Hunt</a:t>
            </a:r>
            <a:endParaRPr i="1" sz="800">
              <a:solidFill>
                <a:srgbClr val="EFEFEF"/>
              </a:solidFill>
              <a:latin typeface="Montserrat Light"/>
              <a:ea typeface="Montserrat Light"/>
              <a:cs typeface="Montserrat Light"/>
              <a:sym typeface="Montserrat Light"/>
            </a:endParaRPr>
          </a:p>
        </p:txBody>
      </p:sp>
      <p:sp>
        <p:nvSpPr>
          <p:cNvPr id="83" name="Google Shape;83;p16"/>
          <p:cNvSpPr txBox="1"/>
          <p:nvPr/>
        </p:nvSpPr>
        <p:spPr>
          <a:xfrm>
            <a:off x="4860350" y="4506450"/>
            <a:ext cx="21474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ca" sz="800">
                <a:solidFill>
                  <a:srgbClr val="EFEFEF"/>
                </a:solidFill>
                <a:latin typeface="Montserrat Light"/>
                <a:ea typeface="Montserrat Light"/>
                <a:cs typeface="Montserrat Light"/>
                <a:sym typeface="Montserrat Light"/>
              </a:rPr>
              <a:t>Starcraft 2</a:t>
            </a:r>
            <a:endParaRPr i="1" sz="800">
              <a:solidFill>
                <a:srgbClr val="EFEFEF"/>
              </a:solidFill>
              <a:latin typeface="Montserrat Light"/>
              <a:ea typeface="Montserrat Light"/>
              <a:cs typeface="Montserrat Light"/>
              <a:sym typeface="Montserrat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a:latin typeface="Fjalla One"/>
                <a:ea typeface="Fjalla One"/>
                <a:cs typeface="Fjalla One"/>
                <a:sym typeface="Fjalla One"/>
              </a:rPr>
              <a:t>The future of minimaps</a:t>
            </a:r>
            <a:endParaRPr>
              <a:latin typeface="Fjalla One"/>
              <a:ea typeface="Fjalla One"/>
              <a:cs typeface="Fjalla One"/>
              <a:sym typeface="Fjalla One"/>
            </a:endParaRPr>
          </a:p>
        </p:txBody>
      </p:sp>
      <p:pic>
        <p:nvPicPr>
          <p:cNvPr descr="Resultat d'imatges per a &quot;monster hunter world gameplay&quot;" id="89" name="Google Shape;89;p17"/>
          <p:cNvPicPr preferRelativeResize="0"/>
          <p:nvPr/>
        </p:nvPicPr>
        <p:blipFill>
          <a:blip r:embed="rId3">
            <a:alphaModFix/>
          </a:blip>
          <a:stretch>
            <a:fillRect/>
          </a:stretch>
        </p:blipFill>
        <p:spPr>
          <a:xfrm>
            <a:off x="311700" y="1783425"/>
            <a:ext cx="4105596" cy="2309400"/>
          </a:xfrm>
          <a:prstGeom prst="rect">
            <a:avLst/>
          </a:prstGeom>
          <a:noFill/>
          <a:ln>
            <a:noFill/>
          </a:ln>
        </p:spPr>
      </p:pic>
      <p:pic>
        <p:nvPicPr>
          <p:cNvPr descr="Resultat d'imatges per a &quot;assassin's creed origins compass&quot;" id="90" name="Google Shape;90;p17"/>
          <p:cNvPicPr preferRelativeResize="0"/>
          <p:nvPr/>
        </p:nvPicPr>
        <p:blipFill>
          <a:blip r:embed="rId4">
            <a:alphaModFix/>
          </a:blip>
          <a:stretch>
            <a:fillRect/>
          </a:stretch>
        </p:blipFill>
        <p:spPr>
          <a:xfrm>
            <a:off x="4749975" y="1783425"/>
            <a:ext cx="4105582" cy="2309400"/>
          </a:xfrm>
          <a:prstGeom prst="rect">
            <a:avLst/>
          </a:prstGeom>
          <a:noFill/>
          <a:ln>
            <a:noFill/>
          </a:ln>
        </p:spPr>
      </p:pic>
      <p:sp>
        <p:nvSpPr>
          <p:cNvPr id="91" name="Google Shape;91;p17"/>
          <p:cNvSpPr txBox="1"/>
          <p:nvPr/>
        </p:nvSpPr>
        <p:spPr>
          <a:xfrm>
            <a:off x="311700" y="4112950"/>
            <a:ext cx="21474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ca" sz="800">
                <a:solidFill>
                  <a:srgbClr val="EFEFEF"/>
                </a:solidFill>
                <a:latin typeface="Montserrat Light"/>
                <a:ea typeface="Montserrat Light"/>
                <a:cs typeface="Montserrat Light"/>
                <a:sym typeface="Montserrat Light"/>
              </a:rPr>
              <a:t>Monster Hunter World</a:t>
            </a:r>
            <a:endParaRPr i="1" sz="800">
              <a:solidFill>
                <a:srgbClr val="EFEFEF"/>
              </a:solidFill>
              <a:latin typeface="Montserrat Light"/>
              <a:ea typeface="Montserrat Light"/>
              <a:cs typeface="Montserrat Light"/>
              <a:sym typeface="Montserrat Light"/>
            </a:endParaRPr>
          </a:p>
        </p:txBody>
      </p:sp>
      <p:sp>
        <p:nvSpPr>
          <p:cNvPr id="92" name="Google Shape;92;p17"/>
          <p:cNvSpPr txBox="1"/>
          <p:nvPr/>
        </p:nvSpPr>
        <p:spPr>
          <a:xfrm>
            <a:off x="4749975" y="4112950"/>
            <a:ext cx="21474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ca" sz="800">
                <a:solidFill>
                  <a:srgbClr val="EFEFEF"/>
                </a:solidFill>
                <a:latin typeface="Montserrat Light"/>
                <a:ea typeface="Montserrat Light"/>
                <a:cs typeface="Montserrat Light"/>
                <a:sym typeface="Montserrat Light"/>
              </a:rPr>
              <a:t>Assassin’s Creed Origins</a:t>
            </a:r>
            <a:endParaRPr i="1" sz="800">
              <a:solidFill>
                <a:srgbClr val="EFEFEF"/>
              </a:solidFill>
              <a:latin typeface="Montserrat Light"/>
              <a:ea typeface="Montserrat Light"/>
              <a:cs typeface="Montserrat Light"/>
              <a:sym typeface="Montserrat Light"/>
            </a:endParaRPr>
          </a:p>
          <a:p>
            <a:pPr indent="0" lvl="0" marL="0" rtl="0" algn="l">
              <a:spcBef>
                <a:spcPts val="0"/>
              </a:spcBef>
              <a:spcAft>
                <a:spcPts val="0"/>
              </a:spcAft>
              <a:buNone/>
            </a:pPr>
            <a:r>
              <a:t/>
            </a:r>
            <a:endParaRPr i="1" sz="1000">
              <a:solidFill>
                <a:srgbClr val="EFEFEF"/>
              </a:solidFill>
              <a:latin typeface="Montserrat Light"/>
              <a:ea typeface="Montserrat Light"/>
              <a:cs typeface="Montserrat Light"/>
              <a:sym typeface="Montserrat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ca" sz="4800">
                <a:latin typeface="Oswald"/>
                <a:ea typeface="Oswald"/>
                <a:cs typeface="Oswald"/>
                <a:sym typeface="Oswald"/>
              </a:rPr>
              <a:t>Implementation in code</a:t>
            </a:r>
            <a:endParaRPr sz="4800">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sz="3000">
                <a:latin typeface="Fjalla One"/>
                <a:ea typeface="Fjalla One"/>
                <a:cs typeface="Fjalla One"/>
                <a:sym typeface="Fjalla One"/>
              </a:rPr>
              <a:t>Code structure </a:t>
            </a:r>
            <a:endParaRPr sz="3000">
              <a:latin typeface="Fjalla One"/>
              <a:ea typeface="Fjalla One"/>
              <a:cs typeface="Fjalla One"/>
              <a:sym typeface="Fjalla One"/>
            </a:endParaRPr>
          </a:p>
        </p:txBody>
      </p:sp>
      <p:sp>
        <p:nvSpPr>
          <p:cNvPr id="103" name="Google Shape;103;p19"/>
          <p:cNvSpPr txBox="1"/>
          <p:nvPr/>
        </p:nvSpPr>
        <p:spPr>
          <a:xfrm>
            <a:off x="784950" y="1736550"/>
            <a:ext cx="12528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2400">
                <a:solidFill>
                  <a:srgbClr val="FFFFFF"/>
                </a:solidFill>
                <a:latin typeface="Oswald Regular"/>
                <a:ea typeface="Oswald Regular"/>
                <a:cs typeface="Oswald Regular"/>
                <a:sym typeface="Oswald Regular"/>
              </a:rPr>
              <a:t>Start</a:t>
            </a:r>
            <a:endParaRPr sz="2400">
              <a:solidFill>
                <a:srgbClr val="FFFFFF"/>
              </a:solidFill>
              <a:latin typeface="Oswald Regular"/>
              <a:ea typeface="Oswald Regular"/>
              <a:cs typeface="Oswald Regular"/>
              <a:sym typeface="Oswald Regular"/>
            </a:endParaRPr>
          </a:p>
        </p:txBody>
      </p:sp>
      <p:sp>
        <p:nvSpPr>
          <p:cNvPr id="104" name="Google Shape;104;p19"/>
          <p:cNvSpPr txBox="1"/>
          <p:nvPr>
            <p:ph type="title"/>
          </p:nvPr>
        </p:nvSpPr>
        <p:spPr>
          <a:xfrm>
            <a:off x="1774925" y="1205088"/>
            <a:ext cx="181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sz="2600">
                <a:latin typeface="Oswald"/>
                <a:ea typeface="Oswald"/>
                <a:cs typeface="Oswald"/>
                <a:sym typeface="Oswald"/>
              </a:rPr>
              <a:t>Minimap</a:t>
            </a:r>
            <a:endParaRPr sz="2600">
              <a:latin typeface="Oswald"/>
              <a:ea typeface="Oswald"/>
              <a:cs typeface="Oswald"/>
              <a:sym typeface="Oswald"/>
            </a:endParaRPr>
          </a:p>
        </p:txBody>
      </p:sp>
      <p:sp>
        <p:nvSpPr>
          <p:cNvPr id="105" name="Google Shape;105;p19"/>
          <p:cNvSpPr txBox="1"/>
          <p:nvPr/>
        </p:nvSpPr>
        <p:spPr>
          <a:xfrm>
            <a:off x="3536875" y="1736550"/>
            <a:ext cx="16308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2400">
                <a:solidFill>
                  <a:srgbClr val="FFFFFF"/>
                </a:solidFill>
                <a:latin typeface="Oswald Regular"/>
                <a:ea typeface="Oswald Regular"/>
                <a:cs typeface="Oswald Regular"/>
                <a:sym typeface="Oswald Regular"/>
              </a:rPr>
              <a:t>PostUpdate</a:t>
            </a:r>
            <a:endParaRPr sz="2400">
              <a:solidFill>
                <a:srgbClr val="FFFFFF"/>
              </a:solidFill>
              <a:latin typeface="Oswald Regular"/>
              <a:ea typeface="Oswald Regular"/>
              <a:cs typeface="Oswald Regular"/>
              <a:sym typeface="Oswald Regular"/>
            </a:endParaRPr>
          </a:p>
        </p:txBody>
      </p:sp>
      <p:sp>
        <p:nvSpPr>
          <p:cNvPr id="106" name="Google Shape;106;p19"/>
          <p:cNvSpPr txBox="1"/>
          <p:nvPr>
            <p:ph type="title"/>
          </p:nvPr>
        </p:nvSpPr>
        <p:spPr>
          <a:xfrm>
            <a:off x="6379850" y="1183775"/>
            <a:ext cx="1816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ca" sz="2600">
                <a:latin typeface="Oswald"/>
                <a:ea typeface="Oswald"/>
                <a:cs typeface="Oswald"/>
                <a:sym typeface="Oswald"/>
              </a:rPr>
              <a:t>Player</a:t>
            </a:r>
            <a:endParaRPr sz="2600">
              <a:latin typeface="Oswald"/>
              <a:ea typeface="Oswald"/>
              <a:cs typeface="Oswald"/>
              <a:sym typeface="Oswald"/>
            </a:endParaRPr>
          </a:p>
        </p:txBody>
      </p:sp>
      <p:sp>
        <p:nvSpPr>
          <p:cNvPr id="107" name="Google Shape;107;p19"/>
          <p:cNvSpPr txBox="1"/>
          <p:nvPr/>
        </p:nvSpPr>
        <p:spPr>
          <a:xfrm>
            <a:off x="6548750" y="1736550"/>
            <a:ext cx="1630800" cy="4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ca" sz="2400">
                <a:solidFill>
                  <a:srgbClr val="FFFFFF"/>
                </a:solidFill>
                <a:latin typeface="Oswald Regular"/>
                <a:ea typeface="Oswald Regular"/>
                <a:cs typeface="Oswald Regular"/>
                <a:sym typeface="Oswald Regular"/>
              </a:rPr>
              <a:t>PreUpdate</a:t>
            </a:r>
            <a:endParaRPr sz="2400">
              <a:solidFill>
                <a:srgbClr val="FFFFFF"/>
              </a:solidFill>
              <a:latin typeface="Oswald Regular"/>
              <a:ea typeface="Oswald Regular"/>
              <a:cs typeface="Oswald Regular"/>
              <a:sym typeface="Oswald Regular"/>
            </a:endParaRPr>
          </a:p>
        </p:txBody>
      </p:sp>
      <p:pic>
        <p:nvPicPr>
          <p:cNvPr descr="Resultat d'imatges per a &quot;calculator&quot;" id="108" name="Google Shape;108;p19"/>
          <p:cNvPicPr preferRelativeResize="0"/>
          <p:nvPr/>
        </p:nvPicPr>
        <p:blipFill>
          <a:blip r:embed="rId3">
            <a:alphaModFix/>
          </a:blip>
          <a:stretch>
            <a:fillRect/>
          </a:stretch>
        </p:blipFill>
        <p:spPr>
          <a:xfrm>
            <a:off x="311701" y="2557675"/>
            <a:ext cx="979725" cy="979750"/>
          </a:xfrm>
          <a:prstGeom prst="rect">
            <a:avLst/>
          </a:prstGeom>
          <a:noFill/>
          <a:ln>
            <a:noFill/>
          </a:ln>
        </p:spPr>
      </p:pic>
      <p:pic>
        <p:nvPicPr>
          <p:cNvPr descr="Resultat d'imatges per a &quot;gallery icon&quot;" id="109" name="Google Shape;109;p19"/>
          <p:cNvPicPr preferRelativeResize="0"/>
          <p:nvPr/>
        </p:nvPicPr>
        <p:blipFill>
          <a:blip r:embed="rId4">
            <a:alphaModFix/>
          </a:blip>
          <a:stretch>
            <a:fillRect/>
          </a:stretch>
        </p:blipFill>
        <p:spPr>
          <a:xfrm>
            <a:off x="1548738" y="2529936"/>
            <a:ext cx="1035275" cy="1035275"/>
          </a:xfrm>
          <a:prstGeom prst="rect">
            <a:avLst/>
          </a:prstGeom>
          <a:noFill/>
          <a:ln>
            <a:noFill/>
          </a:ln>
        </p:spPr>
      </p:pic>
      <p:pic>
        <p:nvPicPr>
          <p:cNvPr descr="Resultat d'imatges per a &quot;position icon&quot;" id="110" name="Google Shape;110;p19"/>
          <p:cNvPicPr preferRelativeResize="0"/>
          <p:nvPr/>
        </p:nvPicPr>
        <p:blipFill>
          <a:blip r:embed="rId5">
            <a:alphaModFix/>
          </a:blip>
          <a:stretch>
            <a:fillRect/>
          </a:stretch>
        </p:blipFill>
        <p:spPr>
          <a:xfrm>
            <a:off x="3291525" y="2622450"/>
            <a:ext cx="850250" cy="850228"/>
          </a:xfrm>
          <a:prstGeom prst="rect">
            <a:avLst/>
          </a:prstGeom>
          <a:noFill/>
          <a:ln>
            <a:noFill/>
          </a:ln>
        </p:spPr>
      </p:pic>
      <p:pic>
        <p:nvPicPr>
          <p:cNvPr descr="Resultat d'imatges per a &quot;printer icon&quot;" id="111" name="Google Shape;111;p19"/>
          <p:cNvPicPr preferRelativeResize="0"/>
          <p:nvPr/>
        </p:nvPicPr>
        <p:blipFill>
          <a:blip r:embed="rId6">
            <a:alphaModFix/>
          </a:blip>
          <a:stretch>
            <a:fillRect/>
          </a:stretch>
        </p:blipFill>
        <p:spPr>
          <a:xfrm>
            <a:off x="4404089" y="2594737"/>
            <a:ext cx="905650" cy="905650"/>
          </a:xfrm>
          <a:prstGeom prst="rect">
            <a:avLst/>
          </a:prstGeom>
          <a:noFill/>
          <a:ln>
            <a:noFill/>
          </a:ln>
        </p:spPr>
      </p:pic>
      <p:pic>
        <p:nvPicPr>
          <p:cNvPr id="112" name="Google Shape;112;p19"/>
          <p:cNvPicPr preferRelativeResize="0"/>
          <p:nvPr/>
        </p:nvPicPr>
        <p:blipFill>
          <a:blip r:embed="rId7">
            <a:alphaModFix/>
          </a:blip>
          <a:stretch>
            <a:fillRect/>
          </a:stretch>
        </p:blipFill>
        <p:spPr>
          <a:xfrm rot="-373234">
            <a:off x="7092662" y="2446104"/>
            <a:ext cx="725223" cy="1193241"/>
          </a:xfrm>
          <a:prstGeom prst="rect">
            <a:avLst/>
          </a:prstGeom>
          <a:noFill/>
          <a:ln>
            <a:noFill/>
          </a:ln>
        </p:spPr>
      </p:pic>
      <p:pic>
        <p:nvPicPr>
          <p:cNvPr id="113" name="Google Shape;113;p19"/>
          <p:cNvPicPr preferRelativeResize="0"/>
          <p:nvPr/>
        </p:nvPicPr>
        <p:blipFill>
          <a:blip r:embed="rId8">
            <a:alphaModFix/>
          </a:blip>
          <a:stretch>
            <a:fillRect/>
          </a:stretch>
        </p:blipFill>
        <p:spPr>
          <a:xfrm>
            <a:off x="1601724" y="4044075"/>
            <a:ext cx="5634976" cy="712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2400">
                <a:latin typeface="Fjalla One"/>
                <a:ea typeface="Fjalla One"/>
                <a:cs typeface="Fjalla One"/>
                <a:sym typeface="Fjalla One"/>
              </a:rPr>
              <a:t>TODO 1: Calculate the dimensions of the minimap</a:t>
            </a:r>
            <a:endParaRPr sz="2400">
              <a:latin typeface="Fjalla One"/>
              <a:ea typeface="Fjalla One"/>
              <a:cs typeface="Fjalla One"/>
              <a:sym typeface="Fjalla One"/>
            </a:endParaRPr>
          </a:p>
        </p:txBody>
      </p:sp>
      <p:sp>
        <p:nvSpPr>
          <p:cNvPr id="119" name="Google Shape;119;p20"/>
          <p:cNvSpPr txBox="1"/>
          <p:nvPr>
            <p:ph idx="1" type="body"/>
          </p:nvPr>
        </p:nvSpPr>
        <p:spPr>
          <a:xfrm>
            <a:off x="311700" y="1152475"/>
            <a:ext cx="8520600" cy="92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ca">
                <a:solidFill>
                  <a:srgbClr val="F3F3F3"/>
                </a:solidFill>
                <a:latin typeface="Oswald Regular"/>
                <a:ea typeface="Oswald Regular"/>
                <a:cs typeface="Oswald Regular"/>
                <a:sym typeface="Oswald Regular"/>
              </a:rPr>
              <a:t>You should determine the scale calculating the map size and relating it to the target map width given in config.</a:t>
            </a:r>
            <a:endParaRPr>
              <a:solidFill>
                <a:srgbClr val="F3F3F3"/>
              </a:solidFill>
              <a:latin typeface="Oswald Regular"/>
              <a:ea typeface="Oswald Regular"/>
              <a:cs typeface="Oswald Regular"/>
              <a:sym typeface="Oswald Regular"/>
            </a:endParaRPr>
          </a:p>
        </p:txBody>
      </p:sp>
      <p:pic>
        <p:nvPicPr>
          <p:cNvPr descr="Resultat d'imatges per a &quot;calculation meme&quot;" id="120" name="Google Shape;120;p20"/>
          <p:cNvPicPr preferRelativeResize="0"/>
          <p:nvPr/>
        </p:nvPicPr>
        <p:blipFill>
          <a:blip r:embed="rId3">
            <a:alphaModFix/>
          </a:blip>
          <a:stretch>
            <a:fillRect/>
          </a:stretch>
        </p:blipFill>
        <p:spPr>
          <a:xfrm>
            <a:off x="2200275" y="2410938"/>
            <a:ext cx="4743450" cy="2028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607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a" sz="2400">
                <a:latin typeface="Fjalla One"/>
                <a:ea typeface="Fjalla One"/>
                <a:cs typeface="Fjalla One"/>
                <a:sym typeface="Fjalla One"/>
              </a:rPr>
              <a:t>TODO 2: Create a texture for the minimap</a:t>
            </a:r>
            <a:endParaRPr sz="2400">
              <a:latin typeface="Fjalla One"/>
              <a:ea typeface="Fjalla One"/>
              <a:cs typeface="Fjalla One"/>
              <a:sym typeface="Fjalla One"/>
            </a:endParaRPr>
          </a:p>
        </p:txBody>
      </p:sp>
      <p:sp>
        <p:nvSpPr>
          <p:cNvPr id="126" name="Google Shape;126;p21"/>
          <p:cNvSpPr txBox="1"/>
          <p:nvPr>
            <p:ph idx="1" type="body"/>
          </p:nvPr>
        </p:nvSpPr>
        <p:spPr>
          <a:xfrm>
            <a:off x="464100" y="1951850"/>
            <a:ext cx="4260300" cy="1958400"/>
          </a:xfrm>
          <a:prstGeom prst="rect">
            <a:avLst/>
          </a:prstGeom>
        </p:spPr>
        <p:txBody>
          <a:bodyPr anchorCtr="0" anchor="t" bIns="91425" lIns="91425" spcFirstLastPara="1" rIns="91425" wrap="square" tIns="91425">
            <a:noAutofit/>
          </a:bodyPr>
          <a:lstStyle/>
          <a:p>
            <a:pPr indent="-342900" lvl="0" marL="457200" rtl="0" algn="l">
              <a:lnSpc>
                <a:spcPct val="400000"/>
              </a:lnSpc>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Create a texture not only a pointer to it.</a:t>
            </a:r>
            <a:endParaRPr>
              <a:solidFill>
                <a:srgbClr val="F3F3F3"/>
              </a:solidFill>
              <a:latin typeface="Oswald Regular"/>
              <a:ea typeface="Oswald Regular"/>
              <a:cs typeface="Oswald Regular"/>
              <a:sym typeface="Oswald Regular"/>
            </a:endParaRPr>
          </a:p>
          <a:p>
            <a:pPr indent="-342900" lvl="0" marL="457200" rtl="0" algn="l">
              <a:lnSpc>
                <a:spcPct val="400000"/>
              </a:lnSpc>
              <a:spcBef>
                <a:spcPts val="0"/>
              </a:spcBef>
              <a:spcAft>
                <a:spcPts val="0"/>
              </a:spcAft>
              <a:buClr>
                <a:srgbClr val="F3F3F3"/>
              </a:buClr>
              <a:buSzPts val="1800"/>
              <a:buFont typeface="Oswald Regular"/>
              <a:buChar char="●"/>
            </a:pPr>
            <a:r>
              <a:rPr lang="ca">
                <a:solidFill>
                  <a:srgbClr val="F3F3F3"/>
                </a:solidFill>
                <a:latin typeface="Oswald Regular"/>
                <a:ea typeface="Oswald Regular"/>
                <a:cs typeface="Oswald Regular"/>
                <a:sym typeface="Oswald Regular"/>
              </a:rPr>
              <a:t>Check </a:t>
            </a:r>
            <a:r>
              <a:rPr lang="ca" u="sng">
                <a:solidFill>
                  <a:srgbClr val="F3F3F3"/>
                </a:solidFill>
                <a:latin typeface="Oswald Regular"/>
                <a:ea typeface="Oswald Regular"/>
                <a:cs typeface="Oswald Regular"/>
                <a:sym typeface="Oswald Regular"/>
                <a:hlinkClick r:id="rId3"/>
              </a:rPr>
              <a:t>SDL_CreateTexture for further details</a:t>
            </a:r>
            <a:endParaRPr>
              <a:solidFill>
                <a:srgbClr val="F3F3F3"/>
              </a:solidFill>
              <a:latin typeface="Oswald Regular"/>
              <a:ea typeface="Oswald Regular"/>
              <a:cs typeface="Oswald Regular"/>
              <a:sym typeface="Oswald Regular"/>
            </a:endParaRPr>
          </a:p>
        </p:txBody>
      </p:sp>
      <p:pic>
        <p:nvPicPr>
          <p:cNvPr descr="Resultat d'imatges per a &quot;easy&quot;" id="127" name="Google Shape;127;p21"/>
          <p:cNvPicPr preferRelativeResize="0"/>
          <p:nvPr/>
        </p:nvPicPr>
        <p:blipFill rotWithShape="1">
          <a:blip r:embed="rId4">
            <a:alphaModFix/>
          </a:blip>
          <a:srcRect b="7028" l="0" r="0" t="0"/>
          <a:stretch/>
        </p:blipFill>
        <p:spPr>
          <a:xfrm>
            <a:off x="5704350" y="1667800"/>
            <a:ext cx="2476500" cy="2479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